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  <p:sldMasterId id="2147483670" r:id="rId2"/>
    <p:sldMasterId id="2147483699" r:id="rId3"/>
    <p:sldMasterId id="2147483774" r:id="rId4"/>
  </p:sldMasterIdLst>
  <p:notesMasterIdLst>
    <p:notesMasterId r:id="rId51"/>
  </p:notesMasterIdLst>
  <p:sldIdLst>
    <p:sldId id="295" r:id="rId5"/>
    <p:sldId id="292" r:id="rId6"/>
    <p:sldId id="460" r:id="rId7"/>
    <p:sldId id="448" r:id="rId8"/>
    <p:sldId id="499" r:id="rId9"/>
    <p:sldId id="461" r:id="rId10"/>
    <p:sldId id="500" r:id="rId11"/>
    <p:sldId id="501" r:id="rId12"/>
    <p:sldId id="503" r:id="rId13"/>
    <p:sldId id="504" r:id="rId14"/>
    <p:sldId id="502" r:id="rId15"/>
    <p:sldId id="462" r:id="rId16"/>
    <p:sldId id="542" r:id="rId17"/>
    <p:sldId id="505" r:id="rId18"/>
    <p:sldId id="506" r:id="rId19"/>
    <p:sldId id="507" r:id="rId20"/>
    <p:sldId id="508" r:id="rId21"/>
    <p:sldId id="488" r:id="rId22"/>
    <p:sldId id="541" r:id="rId23"/>
    <p:sldId id="509" r:id="rId24"/>
    <p:sldId id="510" r:id="rId25"/>
    <p:sldId id="512" r:id="rId26"/>
    <p:sldId id="491" r:id="rId27"/>
    <p:sldId id="513" r:id="rId28"/>
    <p:sldId id="545" r:id="rId29"/>
    <p:sldId id="514" r:id="rId30"/>
    <p:sldId id="515" r:id="rId31"/>
    <p:sldId id="546" r:id="rId32"/>
    <p:sldId id="492" r:id="rId33"/>
    <p:sldId id="543" r:id="rId34"/>
    <p:sldId id="517" r:id="rId35"/>
    <p:sldId id="518" r:id="rId36"/>
    <p:sldId id="494" r:id="rId37"/>
    <p:sldId id="544" r:id="rId38"/>
    <p:sldId id="525" r:id="rId39"/>
    <p:sldId id="496" r:id="rId40"/>
    <p:sldId id="548" r:id="rId41"/>
    <p:sldId id="549" r:id="rId42"/>
    <p:sldId id="529" r:id="rId43"/>
    <p:sldId id="547" r:id="rId44"/>
    <p:sldId id="532" r:id="rId45"/>
    <p:sldId id="550" r:id="rId46"/>
    <p:sldId id="551" r:id="rId47"/>
    <p:sldId id="552" r:id="rId48"/>
    <p:sldId id="553" r:id="rId49"/>
    <p:sldId id="457" r:id="rId5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</p:showPr>
  <p:clrMru>
    <a:srgbClr val="006600"/>
    <a:srgbClr val="969696"/>
    <a:srgbClr val="95B3D2"/>
    <a:srgbClr val="EAEAEA"/>
    <a:srgbClr val="FF9900"/>
    <a:srgbClr val="FFC715"/>
    <a:srgbClr val="95B3D7"/>
    <a:srgbClr val="C092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21" autoAdjust="0"/>
    <p:restoredTop sz="89601" autoAdjust="0"/>
  </p:normalViewPr>
  <p:slideViewPr>
    <p:cSldViewPr>
      <p:cViewPr varScale="1">
        <p:scale>
          <a:sx n="68" d="100"/>
          <a:sy n="68" d="100"/>
        </p:scale>
        <p:origin x="-990" y="-96"/>
      </p:cViewPr>
      <p:guideLst>
        <p:guide orient="horz" pos="217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6534"/>
    </p:cViewPr>
  </p:sorterViewPr>
  <p:gridSpacing cx="78027213" cy="78027213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5123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AA00CED2-63D6-4011-8583-EFD8123D6A22}" type="datetimeFigureOut">
              <a:rPr lang="zh-CN" altLang="en-US"/>
              <a:pPr>
                <a:defRPr/>
              </a:pPr>
              <a:t>2010-11-11</a:t>
            </a:fld>
            <a:endParaRPr lang="zh-CN"/>
          </a:p>
        </p:txBody>
      </p:sp>
      <p:sp>
        <p:nvSpPr>
          <p:cNvPr id="29700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5125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noProof="0" smtClean="0"/>
              <a:t>单击此处编辑母版文本样式</a:t>
            </a:r>
          </a:p>
          <a:p>
            <a:pPr lvl="1"/>
            <a:r>
              <a:rPr lang="zh-CN" noProof="0" smtClean="0"/>
              <a:t>第二级</a:t>
            </a:r>
          </a:p>
          <a:p>
            <a:pPr lvl="2"/>
            <a:r>
              <a:rPr lang="zh-CN" noProof="0" smtClean="0"/>
              <a:t>第三级</a:t>
            </a:r>
          </a:p>
          <a:p>
            <a:pPr lvl="3"/>
            <a:r>
              <a:rPr lang="zh-CN" noProof="0" smtClean="0"/>
              <a:t>第四级</a:t>
            </a:r>
          </a:p>
          <a:p>
            <a:pPr lvl="4"/>
            <a:r>
              <a:rPr lang="zh-CN" noProof="0" smtClean="0"/>
              <a:t>第五级</a:t>
            </a:r>
          </a:p>
        </p:txBody>
      </p:sp>
      <p:sp>
        <p:nvSpPr>
          <p:cNvPr id="5126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5127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E2B3BB4-CF36-4DEB-B3D8-514023CBD724}" type="slidenum">
              <a:rPr lang="en-US"/>
              <a:pPr>
                <a:defRPr/>
              </a:pPr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2B3BB4-CF36-4DEB-B3D8-514023CBD724}" type="slidenum">
              <a:rPr lang="en-US" smtClean="0"/>
              <a:pPr>
                <a:defRPr/>
              </a:pPr>
              <a:t>3</a:t>
            </a:fld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2B3BB4-CF36-4DEB-B3D8-514023CBD724}" type="slidenum">
              <a:rPr lang="en-US" smtClean="0"/>
              <a:pPr>
                <a:defRPr/>
              </a:pPr>
              <a:t>11</a:t>
            </a:fld>
            <a:endParaRPr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2B3BB4-CF36-4DEB-B3D8-514023CBD724}" type="slidenum">
              <a:rPr lang="en-US" smtClean="0"/>
              <a:pPr>
                <a:defRPr/>
              </a:pPr>
              <a:t>39</a:t>
            </a:fld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8475" y="947738"/>
            <a:ext cx="1366838" cy="53514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743200" y="947738"/>
            <a:ext cx="3952875" cy="53514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2000" y="11430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57700" y="1143000"/>
            <a:ext cx="35433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057900" y="152400"/>
            <a:ext cx="1943100" cy="4191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5676900" cy="4191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400" y="1676400"/>
            <a:ext cx="2552700" cy="53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857500" y="1676400"/>
            <a:ext cx="2552700" cy="53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>
            <a:grpSpLocks/>
          </p:cNvGrpSpPr>
          <p:nvPr userDrawn="1"/>
        </p:nvGrpSpPr>
        <p:grpSpPr bwMode="auto">
          <a:xfrm>
            <a:off x="0" y="0"/>
            <a:ext cx="5486400" cy="2971800"/>
            <a:chOff x="0" y="0"/>
            <a:chExt cx="5486400" cy="2971800"/>
          </a:xfrm>
        </p:grpSpPr>
        <p:pic>
          <p:nvPicPr>
            <p:cNvPr id="3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1600248"/>
              <a:ext cx="3200436" cy="1295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图片 6" descr="cqc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320040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图片 7" descr="20080605191016729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00400" y="0"/>
              <a:ext cx="2286000" cy="297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095750" y="685800"/>
            <a:ext cx="1314450" cy="1524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" y="685800"/>
            <a:ext cx="3790950" cy="1524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400" y="1676400"/>
            <a:ext cx="2552700" cy="53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857500" y="1676400"/>
            <a:ext cx="2552700" cy="53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43200" y="1773238"/>
            <a:ext cx="2514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10200" y="1773238"/>
            <a:ext cx="251618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095750" y="685800"/>
            <a:ext cx="1314450" cy="1524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" y="685800"/>
            <a:ext cx="3790950" cy="1524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11.jpe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2743200" y="947738"/>
            <a:ext cx="5472113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43200" y="1773238"/>
            <a:ext cx="51831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 rot="5400000">
            <a:off x="-1702594" y="3437732"/>
            <a:ext cx="6875463" cy="0"/>
          </a:xfrm>
          <a:prstGeom prst="line">
            <a:avLst/>
          </a:prstGeom>
          <a:noFill/>
          <a:ln w="50799" cmpd="sng">
            <a:solidFill>
              <a:srgbClr val="E5001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</a:endParaRPr>
          </a:p>
        </p:txBody>
      </p:sp>
      <p:sp>
        <p:nvSpPr>
          <p:cNvPr id="1029" name="椭圆 6"/>
          <p:cNvSpPr>
            <a:spLocks noChangeArrowheads="1"/>
          </p:cNvSpPr>
          <p:nvPr/>
        </p:nvSpPr>
        <p:spPr bwMode="auto">
          <a:xfrm>
            <a:off x="1049338" y="990600"/>
            <a:ext cx="1312862" cy="720725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zh-CN">
              <a:solidFill>
                <a:srgbClr val="FFFFFF"/>
              </a:solidFill>
              <a:latin typeface="Calibri" pitchFamily="34" charset="0"/>
              <a:ea typeface="黑体" pitchFamily="2" charset="-122"/>
            </a:endParaRPr>
          </a:p>
        </p:txBody>
      </p:sp>
      <p:pic>
        <p:nvPicPr>
          <p:cNvPr id="3078" name="Picture 7" descr="\\192.168.1.4\y用友\2010 UFIDA\用友LOGO\幸福企业图标库\幸福企业图标透明版\标准.png"/>
          <p:cNvPicPr>
            <a:picLocks noChangeAspect="1" noChangeArrowheads="1"/>
          </p:cNvPicPr>
          <p:nvPr/>
        </p:nvPicPr>
        <p:blipFill>
          <a:blip r:embed="rId13" cstate="print"/>
          <a:srcRect l="13994" t="21770" r="16032" b="34692"/>
          <a:stretch>
            <a:fillRect/>
          </a:stretch>
        </p:blipFill>
        <p:spPr bwMode="auto">
          <a:xfrm>
            <a:off x="1147763" y="1001713"/>
            <a:ext cx="1143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04" r:id="rId1"/>
    <p:sldLayoutId id="2147484405" r:id="rId2"/>
    <p:sldLayoutId id="2147484406" r:id="rId3"/>
    <p:sldLayoutId id="2147484407" r:id="rId4"/>
    <p:sldLayoutId id="2147484408" r:id="rId5"/>
    <p:sldLayoutId id="2147484409" r:id="rId6"/>
    <p:sldLayoutId id="2147484410" r:id="rId7"/>
    <p:sldLayoutId id="2147484411" r:id="rId8"/>
    <p:sldLayoutId id="2147484412" r:id="rId9"/>
    <p:sldLayoutId id="2147484413" r:id="rId10"/>
    <p:sldLayoutId id="214748441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charset="0"/>
        <a:buBlip>
          <a:blip r:embed="rId14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Blip>
          <a:blip r:embed="rId15"/>
        </a:buBlip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椭圆 8"/>
          <p:cNvSpPr>
            <a:spLocks noChangeArrowheads="1"/>
          </p:cNvSpPr>
          <p:nvPr/>
        </p:nvSpPr>
        <p:spPr bwMode="auto">
          <a:xfrm>
            <a:off x="533400" y="358775"/>
            <a:ext cx="1312863" cy="641350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zh-CN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099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6951663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410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143000"/>
            <a:ext cx="7239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</p:txBody>
      </p:sp>
      <p:sp>
        <p:nvSpPr>
          <p:cNvPr id="2053" name="矩形 4"/>
          <p:cNvSpPr>
            <a:spLocks noChangeArrowheads="1"/>
          </p:cNvSpPr>
          <p:nvPr/>
        </p:nvSpPr>
        <p:spPr bwMode="auto">
          <a:xfrm>
            <a:off x="609600" y="5715000"/>
            <a:ext cx="8534400" cy="76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zh-CN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4102" name="Picture 4" descr="C:\Documents and Settings\Administrator\桌面\8.jpg"/>
          <p:cNvPicPr>
            <a:picLocks noChangeAspect="1" noChangeArrowheads="1"/>
          </p:cNvPicPr>
          <p:nvPr/>
        </p:nvPicPr>
        <p:blipFill>
          <a:blip r:embed="rId13" cstate="print"/>
          <a:srcRect l="68333" t="94444"/>
          <a:stretch>
            <a:fillRect/>
          </a:stretch>
        </p:blipFill>
        <p:spPr bwMode="auto">
          <a:xfrm>
            <a:off x="6248400" y="647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Line 4"/>
          <p:cNvSpPr>
            <a:spLocks noChangeShapeType="1"/>
          </p:cNvSpPr>
          <p:nvPr/>
        </p:nvSpPr>
        <p:spPr bwMode="auto">
          <a:xfrm>
            <a:off x="7938" y="800100"/>
            <a:ext cx="9123362" cy="0"/>
          </a:xfrm>
          <a:prstGeom prst="line">
            <a:avLst/>
          </a:prstGeom>
          <a:noFill/>
          <a:ln w="50799" cmpd="sng">
            <a:solidFill>
              <a:srgbClr val="E5001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</a:endParaRPr>
          </a:p>
        </p:txBody>
      </p:sp>
      <p:sp>
        <p:nvSpPr>
          <p:cNvPr id="2056" name="椭圆 12"/>
          <p:cNvSpPr>
            <a:spLocks noChangeArrowheads="1"/>
          </p:cNvSpPr>
          <p:nvPr/>
        </p:nvSpPr>
        <p:spPr bwMode="auto">
          <a:xfrm>
            <a:off x="7391400" y="358775"/>
            <a:ext cx="1312863" cy="641350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zh-CN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4105" name="Picture 7" descr="\\192.168.1.4\y用友\2010 UFIDA\用友LOGO\幸福企业图标库\幸福企业图标透明版\标准.png"/>
          <p:cNvPicPr>
            <a:picLocks noChangeAspect="1" noChangeArrowheads="1"/>
          </p:cNvPicPr>
          <p:nvPr/>
        </p:nvPicPr>
        <p:blipFill>
          <a:blip r:embed="rId14" cstate="print"/>
          <a:srcRect l="13994" t="21770" r="16032" b="34692"/>
          <a:stretch>
            <a:fillRect/>
          </a:stretch>
        </p:blipFill>
        <p:spPr bwMode="auto">
          <a:xfrm>
            <a:off x="7489825" y="381000"/>
            <a:ext cx="1143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15" r:id="rId1"/>
    <p:sldLayoutId id="2147484416" r:id="rId2"/>
    <p:sldLayoutId id="2147484417" r:id="rId3"/>
    <p:sldLayoutId id="2147484418" r:id="rId4"/>
    <p:sldLayoutId id="2147484419" r:id="rId5"/>
    <p:sldLayoutId id="2147484420" r:id="rId6"/>
    <p:sldLayoutId id="2147484421" r:id="rId7"/>
    <p:sldLayoutId id="2147484422" r:id="rId8"/>
    <p:sldLayoutId id="2147484423" r:id="rId9"/>
    <p:sldLayoutId id="2147484424" r:id="rId10"/>
    <p:sldLayoutId id="214748442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Calibri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Arial" charset="0"/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Arial" charset="0"/>
        <a:buBlip>
          <a:blip r:embed="rId16"/>
        </a:buBlip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Font typeface="Arial" charset="0"/>
        <a:buBlip>
          <a:blip r:embed="rId17"/>
        </a:buBlip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zh-CN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152400" y="152400"/>
            <a:ext cx="8839200" cy="2738438"/>
          </a:xfrm>
          <a:prstGeom prst="rect">
            <a:avLst/>
          </a:prstGeom>
          <a:solidFill>
            <a:srgbClr val="E5001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>
              <a:latin typeface="Arial" pitchFamily="34" charset="0"/>
            </a:endParaRP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152400" y="150813"/>
            <a:ext cx="8837613" cy="2740025"/>
          </a:xfrm>
          <a:prstGeom prst="rect">
            <a:avLst/>
          </a:prstGeom>
          <a:solidFill>
            <a:srgbClr val="C71B2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>
              <a:latin typeface="Arial" pitchFamily="34" charset="0"/>
            </a:endParaRPr>
          </a:p>
        </p:txBody>
      </p:sp>
      <p:sp>
        <p:nvSpPr>
          <p:cNvPr id="3077" name="Rectangle 2"/>
          <p:cNvSpPr>
            <a:spLocks noChangeArrowheads="1"/>
          </p:cNvSpPr>
          <p:nvPr/>
        </p:nvSpPr>
        <p:spPr bwMode="auto">
          <a:xfrm>
            <a:off x="152400" y="2987675"/>
            <a:ext cx="8839200" cy="3713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>
              <a:latin typeface="Arial" pitchFamily="34" charset="0"/>
            </a:endParaRPr>
          </a:p>
        </p:txBody>
      </p:sp>
      <p:pic>
        <p:nvPicPr>
          <p:cNvPr id="5126" name="Picture 8" descr="\\192.168.1.4\y用友\2010 UFIDA\用友LOGO\幸福企业图标库\幸福企业图标JPG格式\标准.jpg"/>
          <p:cNvPicPr>
            <a:picLocks noChangeAspect="1" noChangeArrowheads="1"/>
          </p:cNvPicPr>
          <p:nvPr/>
        </p:nvPicPr>
        <p:blipFill>
          <a:blip r:embed="rId13" cstate="print"/>
          <a:srcRect t="22369" b="21278"/>
          <a:stretch>
            <a:fillRect/>
          </a:stretch>
        </p:blipFill>
        <p:spPr bwMode="auto">
          <a:xfrm>
            <a:off x="5410200" y="150813"/>
            <a:ext cx="3581400" cy="274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9" descr="C:\Documents and Settings\Administrator\桌面\未命名-1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00788" y="6457950"/>
            <a:ext cx="252412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685800"/>
            <a:ext cx="52578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676400"/>
            <a:ext cx="5257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单击此处编辑母版副标题样式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7" r:id="rId1"/>
    <p:sldLayoutId id="2147484428" r:id="rId2"/>
    <p:sldLayoutId id="2147484429" r:id="rId3"/>
    <p:sldLayoutId id="2147484430" r:id="rId4"/>
    <p:sldLayoutId id="2147484431" r:id="rId5"/>
    <p:sldLayoutId id="2147484432" r:id="rId6"/>
    <p:sldLayoutId id="2147484448" r:id="rId7"/>
    <p:sldLayoutId id="2147484433" r:id="rId8"/>
    <p:sldLayoutId id="2147484434" r:id="rId9"/>
    <p:sldLayoutId id="2147484435" r:id="rId10"/>
    <p:sldLayoutId id="214748443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2" charset="-122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zh-CN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152400" y="152400"/>
            <a:ext cx="8839200" cy="2738438"/>
          </a:xfrm>
          <a:prstGeom prst="rect">
            <a:avLst/>
          </a:prstGeom>
          <a:solidFill>
            <a:srgbClr val="E5001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>
              <a:latin typeface="Arial" pitchFamily="34" charset="0"/>
            </a:endParaRPr>
          </a:p>
        </p:txBody>
      </p:sp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152400" y="150813"/>
            <a:ext cx="8837613" cy="2740025"/>
          </a:xfrm>
          <a:prstGeom prst="rect">
            <a:avLst/>
          </a:prstGeom>
          <a:solidFill>
            <a:srgbClr val="C71B2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>
              <a:latin typeface="Arial" pitchFamily="34" charset="0"/>
            </a:endParaRPr>
          </a:p>
        </p:txBody>
      </p:sp>
      <p:sp>
        <p:nvSpPr>
          <p:cNvPr id="4101" name="Rectangle 2"/>
          <p:cNvSpPr>
            <a:spLocks noChangeArrowheads="1"/>
          </p:cNvSpPr>
          <p:nvPr/>
        </p:nvSpPr>
        <p:spPr bwMode="auto">
          <a:xfrm>
            <a:off x="152400" y="2987675"/>
            <a:ext cx="8839200" cy="37131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>
              <a:latin typeface="Arial" pitchFamily="34" charset="0"/>
            </a:endParaRPr>
          </a:p>
        </p:txBody>
      </p:sp>
      <p:pic>
        <p:nvPicPr>
          <p:cNvPr id="6150" name="Picture 8" descr="\\192.168.1.4\y用友\2010 UFIDA\用友LOGO\幸福企业图标库\幸福企业图标JPG格式\标准.jpg"/>
          <p:cNvPicPr>
            <a:picLocks noChangeAspect="1" noChangeArrowheads="1"/>
          </p:cNvPicPr>
          <p:nvPr/>
        </p:nvPicPr>
        <p:blipFill>
          <a:blip r:embed="rId13" cstate="print"/>
          <a:srcRect t="22369" b="21278"/>
          <a:stretch>
            <a:fillRect/>
          </a:stretch>
        </p:blipFill>
        <p:spPr bwMode="auto">
          <a:xfrm>
            <a:off x="5410200" y="150813"/>
            <a:ext cx="3581400" cy="274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9" descr="C:\Documents and Settings\Administrator\桌面\未命名-1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00788" y="6457950"/>
            <a:ext cx="252412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1" descr="C:\Documents and Settings\Administrator\桌面\封底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1" descr="C:\Documents and Settings\Administrator\桌面\封底.jpg"/>
          <p:cNvPicPr>
            <a:picLocks noChangeAspect="1" noChangeArrowheads="1"/>
          </p:cNvPicPr>
          <p:nvPr/>
        </p:nvPicPr>
        <p:blipFill>
          <a:blip r:embed="rId16" cstate="print"/>
          <a:srcRect t="53333"/>
          <a:stretch>
            <a:fillRect/>
          </a:stretch>
        </p:blipFill>
        <p:spPr bwMode="auto">
          <a:xfrm>
            <a:off x="0" y="3657600"/>
            <a:ext cx="914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2" descr="C:\Documents and Settings\Administrator\桌面\未命名-2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48400" y="130175"/>
            <a:ext cx="26289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5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685800"/>
            <a:ext cx="52578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6156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676400"/>
            <a:ext cx="5257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单击此处编辑母版副标题样式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2" charset="-122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Box 4"/>
          <p:cNvSpPr txBox="1">
            <a:spLocks noChangeArrowheads="1"/>
          </p:cNvSpPr>
          <p:nvPr/>
        </p:nvSpPr>
        <p:spPr bwMode="auto">
          <a:xfrm>
            <a:off x="762100" y="3505198"/>
            <a:ext cx="7696200" cy="1905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zh-CN" altLang="en-US" sz="3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瓮福集团协同供应链项目</a:t>
            </a:r>
            <a:endParaRPr lang="en-US" altLang="zh-CN" sz="3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zh-CN" altLang="en-US" sz="3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关键用户应用培训</a:t>
            </a:r>
            <a:endParaRPr lang="en-US" altLang="zh-CN" sz="3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4800" y="1143000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协同、高效</a:t>
            </a:r>
            <a:endParaRPr lang="zh-CN" altLang="en-US" sz="4400" dirty="0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/>
          </p:cNvSpPr>
          <p:nvPr/>
        </p:nvSpPr>
        <p:spPr bwMode="auto">
          <a:xfrm>
            <a:off x="2286000" y="950913"/>
            <a:ext cx="5472113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zh-CN" altLang="en-US" sz="3600" b="1">
                <a:solidFill>
                  <a:srgbClr val="FF0000"/>
                </a:solidFill>
                <a:latin typeface="Calibri" pitchFamily="34" charset="0"/>
                <a:ea typeface="华文楷体" pitchFamily="2" charset="-122"/>
              </a:rPr>
              <a:t>内  容  提  要</a:t>
            </a:r>
            <a:endParaRPr lang="en-US" altLang="zh-CN" sz="3600" b="1" dirty="0">
              <a:solidFill>
                <a:srgbClr val="FF0000"/>
              </a:solidFill>
              <a:latin typeface="Calibri" pitchFamily="34" charset="0"/>
              <a:ea typeface="华文楷体" pitchFamily="2" charset="-122"/>
            </a:endParaRPr>
          </a:p>
        </p:txBody>
      </p:sp>
      <p:sp>
        <p:nvSpPr>
          <p:cNvPr id="9219" name="Line 13"/>
          <p:cNvSpPr>
            <a:spLocks noChangeShapeType="1"/>
          </p:cNvSpPr>
          <p:nvPr/>
        </p:nvSpPr>
        <p:spPr bwMode="auto">
          <a:xfrm>
            <a:off x="2395538" y="1524000"/>
            <a:ext cx="5508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838298" y="3276604"/>
            <a:ext cx="720725" cy="323850"/>
          </a:xfrm>
          <a:prstGeom prst="homePlat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Rectangle 3"/>
          <p:cNvSpPr txBox="1">
            <a:spLocks/>
          </p:cNvSpPr>
          <p:nvPr/>
        </p:nvSpPr>
        <p:spPr bwMode="auto">
          <a:xfrm>
            <a:off x="1752600" y="2001838"/>
            <a:ext cx="7086600" cy="333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zh-CN" altLang="en-US" sz="2800" dirty="0" smtClean="0">
                <a:latin typeface="Arial" pitchFamily="34" charset="0"/>
              </a:rPr>
              <a:t>基础设置</a:t>
            </a:r>
            <a:endParaRPr lang="en-US" altLang="zh-CN" sz="2800" dirty="0" smtClean="0">
              <a:latin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zh-CN" altLang="en-US" sz="2800" dirty="0" smtClean="0">
                <a:latin typeface="Arial" pitchFamily="34" charset="0"/>
              </a:rPr>
              <a:t>业务流程</a:t>
            </a:r>
            <a:endParaRPr lang="zh-CN" altLang="en-US" sz="2800" dirty="0">
              <a:latin typeface="Arial" pitchFamily="34" charset="0"/>
            </a:endParaRPr>
          </a:p>
          <a:p>
            <a:pPr marL="457200" indent="-457200">
              <a:lnSpc>
                <a:spcPct val="150000"/>
              </a:lnSpc>
              <a:buFont typeface="Calibri" pitchFamily="34" charset="0"/>
              <a:buAutoNum type="arabicPeriod"/>
              <a:defRPr/>
            </a:pPr>
            <a:endParaRPr lang="en-US" altLang="zh-CN" sz="3000" dirty="0"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业务流程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912" y="990664"/>
            <a:ext cx="8382000" cy="563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业务流程：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  A.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自产品销售（国内和出口）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  B.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贸易产品销售（国内和出口）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  C.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贴牌销售（与子公司间）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  D.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贸易产品销售（直运）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  E.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跨公司间销售（贸易分公司与销售公司）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  F. 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其他产品销售（生产单位）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  G.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贸易产品零星销售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marL="342900" indent="-342900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  H.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销售结算和财务流程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   I. 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存货核算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  </a:t>
            </a:r>
          </a:p>
          <a:p>
            <a:pPr marL="342900" indent="-342900"/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自产品销售（国内和出口）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914467"/>
            <a:ext cx="7315200" cy="5714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贸易产品销售（国内和出口）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96" y="914466"/>
            <a:ext cx="7315200" cy="57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单据操作</a:t>
            </a:r>
          </a:p>
        </p:txBody>
      </p:sp>
      <p:sp>
        <p:nvSpPr>
          <p:cNvPr id="4" name="标题 8"/>
          <p:cNvSpPr txBox="1">
            <a:spLocks/>
          </p:cNvSpPr>
          <p:nvPr/>
        </p:nvSpPr>
        <p:spPr bwMode="auto">
          <a:xfrm>
            <a:off x="228600" y="152400"/>
            <a:ext cx="74676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zh-CN" altLang="en-US" sz="2800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单据</a:t>
            </a:r>
            <a:endParaRPr lang="zh-CN" altLang="en-US" sz="2800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1336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维护销售合同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10000"/>
            <a:ext cx="20574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销售订单增加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66" y="990664"/>
            <a:ext cx="6934017" cy="266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66" y="3809990"/>
            <a:ext cx="6934018" cy="2790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单据操作</a:t>
            </a:r>
          </a:p>
        </p:txBody>
      </p:sp>
      <p:sp>
        <p:nvSpPr>
          <p:cNvPr id="4" name="标题 8"/>
          <p:cNvSpPr txBox="1">
            <a:spLocks/>
          </p:cNvSpPr>
          <p:nvPr/>
        </p:nvSpPr>
        <p:spPr bwMode="auto">
          <a:xfrm>
            <a:off x="228600" y="152400"/>
            <a:ext cx="74676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zh-CN" altLang="en-US" sz="2800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单据</a:t>
            </a:r>
            <a:endParaRPr lang="zh-CN" altLang="en-US" sz="2800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1336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发货单增加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10000"/>
            <a:ext cx="2057400" cy="6463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库存销售出库单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增加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64" y="990664"/>
            <a:ext cx="685782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66" y="3809990"/>
            <a:ext cx="6934018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单据操作</a:t>
            </a:r>
          </a:p>
        </p:txBody>
      </p:sp>
      <p:sp>
        <p:nvSpPr>
          <p:cNvPr id="4" name="标题 8"/>
          <p:cNvSpPr txBox="1">
            <a:spLocks/>
          </p:cNvSpPr>
          <p:nvPr/>
        </p:nvSpPr>
        <p:spPr bwMode="auto">
          <a:xfrm>
            <a:off x="228600" y="152400"/>
            <a:ext cx="74676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zh-CN" altLang="en-US" sz="2800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单据</a:t>
            </a:r>
            <a:endParaRPr lang="zh-CN" altLang="en-US" sz="2800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1336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运输单增加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10000"/>
            <a:ext cx="205740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维护途损单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64" y="990664"/>
            <a:ext cx="6857820" cy="266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66" y="3809990"/>
            <a:ext cx="6934018" cy="281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单据操作</a:t>
            </a:r>
          </a:p>
        </p:txBody>
      </p:sp>
      <p:sp>
        <p:nvSpPr>
          <p:cNvPr id="4" name="标题 8"/>
          <p:cNvSpPr txBox="1">
            <a:spLocks/>
          </p:cNvSpPr>
          <p:nvPr/>
        </p:nvSpPr>
        <p:spPr bwMode="auto">
          <a:xfrm>
            <a:off x="228600" y="152400"/>
            <a:ext cx="74676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zh-CN" altLang="en-US" sz="2800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单据</a:t>
            </a:r>
            <a:endParaRPr lang="zh-CN" altLang="en-US" sz="2800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1336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销售发票增加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64" y="990664"/>
            <a:ext cx="6857820" cy="3305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贴牌销售（与子公司间）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914466"/>
            <a:ext cx="7315200" cy="57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贸易产品销售（直运）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96" y="914466"/>
            <a:ext cx="7315200" cy="5638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/>
          </p:cNvSpPr>
          <p:nvPr/>
        </p:nvSpPr>
        <p:spPr bwMode="auto">
          <a:xfrm>
            <a:off x="2286000" y="950913"/>
            <a:ext cx="5472113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zh-CN" altLang="en-US" sz="3600" b="1">
                <a:solidFill>
                  <a:srgbClr val="FF0000"/>
                </a:solidFill>
                <a:latin typeface="Calibri" pitchFamily="34" charset="0"/>
                <a:ea typeface="华文楷体" pitchFamily="2" charset="-122"/>
              </a:rPr>
              <a:t>内  容  提  要</a:t>
            </a:r>
            <a:endParaRPr lang="en-US" altLang="zh-CN" sz="3600" b="1" dirty="0">
              <a:solidFill>
                <a:srgbClr val="FF0000"/>
              </a:solidFill>
              <a:latin typeface="Calibri" pitchFamily="34" charset="0"/>
              <a:ea typeface="华文楷体" pitchFamily="2" charset="-122"/>
            </a:endParaRPr>
          </a:p>
        </p:txBody>
      </p:sp>
      <p:sp>
        <p:nvSpPr>
          <p:cNvPr id="9219" name="Line 13"/>
          <p:cNvSpPr>
            <a:spLocks noChangeShapeType="1"/>
          </p:cNvSpPr>
          <p:nvPr/>
        </p:nvSpPr>
        <p:spPr bwMode="auto">
          <a:xfrm>
            <a:off x="2395538" y="1524000"/>
            <a:ext cx="5508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838298" y="2438426"/>
            <a:ext cx="720725" cy="323850"/>
          </a:xfrm>
          <a:prstGeom prst="homePlat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Rectangle 3"/>
          <p:cNvSpPr txBox="1">
            <a:spLocks/>
          </p:cNvSpPr>
          <p:nvPr/>
        </p:nvSpPr>
        <p:spPr bwMode="auto">
          <a:xfrm>
            <a:off x="1752600" y="2001838"/>
            <a:ext cx="7086600" cy="333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zh-CN" altLang="en-US" sz="2800" dirty="0" smtClean="0">
                <a:latin typeface="Arial" pitchFamily="34" charset="0"/>
              </a:rPr>
              <a:t>基础设置</a:t>
            </a:r>
            <a:endParaRPr lang="en-US" altLang="zh-CN" sz="2800" dirty="0" smtClean="0">
              <a:latin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zh-CN" altLang="en-US" sz="2800" dirty="0" smtClean="0">
                <a:latin typeface="Arial" pitchFamily="34" charset="0"/>
              </a:rPr>
              <a:t>业务流程</a:t>
            </a:r>
            <a:endParaRPr lang="zh-CN" altLang="en-US" sz="2800" dirty="0">
              <a:latin typeface="Arial" pitchFamily="34" charset="0"/>
            </a:endParaRPr>
          </a:p>
          <a:p>
            <a:pPr marL="457200" indent="-457200">
              <a:lnSpc>
                <a:spcPct val="150000"/>
              </a:lnSpc>
              <a:buFont typeface="Calibri" pitchFamily="34" charset="0"/>
              <a:buAutoNum type="arabicPeriod"/>
              <a:defRPr/>
            </a:pPr>
            <a:endParaRPr lang="en-US" altLang="zh-CN" sz="3000" dirty="0"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单据操作</a:t>
            </a:r>
          </a:p>
        </p:txBody>
      </p:sp>
      <p:sp>
        <p:nvSpPr>
          <p:cNvPr id="4" name="标题 8"/>
          <p:cNvSpPr txBox="1">
            <a:spLocks/>
          </p:cNvSpPr>
          <p:nvPr/>
        </p:nvSpPr>
        <p:spPr bwMode="auto">
          <a:xfrm>
            <a:off x="228600" y="152400"/>
            <a:ext cx="74676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zh-CN" altLang="en-US" sz="2800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单据</a:t>
            </a:r>
            <a:endParaRPr lang="zh-CN" altLang="en-US" sz="2800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1336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维护销售合同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10000"/>
            <a:ext cx="20574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销售订单增加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66" y="3800475"/>
            <a:ext cx="6934018" cy="2752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66" y="990664"/>
            <a:ext cx="6934017" cy="266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单据操作</a:t>
            </a:r>
          </a:p>
        </p:txBody>
      </p:sp>
      <p:sp>
        <p:nvSpPr>
          <p:cNvPr id="4" name="标题 8"/>
          <p:cNvSpPr txBox="1">
            <a:spLocks/>
          </p:cNvSpPr>
          <p:nvPr/>
        </p:nvSpPr>
        <p:spPr bwMode="auto">
          <a:xfrm>
            <a:off x="228600" y="152400"/>
            <a:ext cx="74676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zh-CN" altLang="en-US" sz="2800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单据</a:t>
            </a:r>
            <a:endParaRPr lang="zh-CN" altLang="en-US" sz="2800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1336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协同生成采购订单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10000"/>
            <a:ext cx="205740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采购发票增加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65" y="990665"/>
            <a:ext cx="6857819" cy="2590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67" y="3809990"/>
            <a:ext cx="6934017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单据操作</a:t>
            </a:r>
          </a:p>
        </p:txBody>
      </p:sp>
      <p:sp>
        <p:nvSpPr>
          <p:cNvPr id="4" name="标题 8"/>
          <p:cNvSpPr txBox="1">
            <a:spLocks/>
          </p:cNvSpPr>
          <p:nvPr/>
        </p:nvSpPr>
        <p:spPr bwMode="auto">
          <a:xfrm>
            <a:off x="228600" y="152400"/>
            <a:ext cx="74676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zh-CN" altLang="en-US" sz="2800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单据</a:t>
            </a:r>
            <a:endParaRPr lang="zh-CN" altLang="en-US" sz="2800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1336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销售发票增加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64" y="962013"/>
            <a:ext cx="6857820" cy="3305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跨公司间销售（贸易分公司与销售公司）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914466"/>
            <a:ext cx="7315200" cy="5638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单据操作</a:t>
            </a:r>
          </a:p>
        </p:txBody>
      </p:sp>
      <p:sp>
        <p:nvSpPr>
          <p:cNvPr id="4" name="标题 8"/>
          <p:cNvSpPr txBox="1">
            <a:spLocks/>
          </p:cNvSpPr>
          <p:nvPr/>
        </p:nvSpPr>
        <p:spPr bwMode="auto">
          <a:xfrm>
            <a:off x="228600" y="152400"/>
            <a:ext cx="74676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zh-CN" altLang="en-US" sz="2800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单据</a:t>
            </a:r>
            <a:endParaRPr lang="zh-CN" altLang="en-US" sz="2800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1336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维护销售合同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10000"/>
            <a:ext cx="20574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销售订单增加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66" y="990664"/>
            <a:ext cx="6934017" cy="266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66" y="3809990"/>
            <a:ext cx="6934018" cy="2743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单据操作</a:t>
            </a:r>
          </a:p>
        </p:txBody>
      </p:sp>
      <p:sp>
        <p:nvSpPr>
          <p:cNvPr id="4" name="标题 8"/>
          <p:cNvSpPr txBox="1">
            <a:spLocks/>
          </p:cNvSpPr>
          <p:nvPr/>
        </p:nvSpPr>
        <p:spPr bwMode="auto">
          <a:xfrm>
            <a:off x="228600" y="152400"/>
            <a:ext cx="74676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zh-CN" altLang="en-US" sz="2800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单据</a:t>
            </a:r>
            <a:endParaRPr lang="zh-CN" altLang="en-US" sz="2800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1336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维护调拨订单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733792"/>
            <a:ext cx="20574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维护调拨出入库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64" y="990664"/>
            <a:ext cx="6857820" cy="266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66" y="3733793"/>
            <a:ext cx="6934018" cy="137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66" y="5105356"/>
            <a:ext cx="6934018" cy="153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单据操作</a:t>
            </a:r>
          </a:p>
        </p:txBody>
      </p:sp>
      <p:sp>
        <p:nvSpPr>
          <p:cNvPr id="4" name="标题 8"/>
          <p:cNvSpPr txBox="1">
            <a:spLocks/>
          </p:cNvSpPr>
          <p:nvPr/>
        </p:nvSpPr>
        <p:spPr bwMode="auto">
          <a:xfrm>
            <a:off x="228600" y="152400"/>
            <a:ext cx="74676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zh-CN" altLang="en-US" sz="2800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单据</a:t>
            </a:r>
            <a:endParaRPr lang="zh-CN" altLang="en-US" sz="2800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1336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发货单增加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10000"/>
            <a:ext cx="2057400" cy="6463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库存销售出库单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增加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64" y="990664"/>
            <a:ext cx="685782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66" y="3809990"/>
            <a:ext cx="6934018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单据操作</a:t>
            </a:r>
          </a:p>
        </p:txBody>
      </p:sp>
      <p:sp>
        <p:nvSpPr>
          <p:cNvPr id="4" name="标题 8"/>
          <p:cNvSpPr txBox="1">
            <a:spLocks/>
          </p:cNvSpPr>
          <p:nvPr/>
        </p:nvSpPr>
        <p:spPr bwMode="auto">
          <a:xfrm>
            <a:off x="228600" y="152400"/>
            <a:ext cx="74676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zh-CN" altLang="en-US" sz="2800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单据</a:t>
            </a:r>
            <a:endParaRPr lang="zh-CN" altLang="en-US" sz="2800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1336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运输单增加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10000"/>
            <a:ext cx="205740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维护途损单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64" y="990664"/>
            <a:ext cx="6857820" cy="266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66" y="3809990"/>
            <a:ext cx="6934018" cy="281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单据操作</a:t>
            </a:r>
          </a:p>
        </p:txBody>
      </p:sp>
      <p:sp>
        <p:nvSpPr>
          <p:cNvPr id="4" name="标题 8"/>
          <p:cNvSpPr txBox="1">
            <a:spLocks/>
          </p:cNvSpPr>
          <p:nvPr/>
        </p:nvSpPr>
        <p:spPr bwMode="auto">
          <a:xfrm>
            <a:off x="228600" y="152400"/>
            <a:ext cx="74676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zh-CN" altLang="en-US" sz="2800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单据</a:t>
            </a:r>
            <a:endParaRPr lang="zh-CN" altLang="en-US" sz="2800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1336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销售发票增加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10000"/>
            <a:ext cx="205740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内部交易结算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64" y="990664"/>
            <a:ext cx="6857820" cy="266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586" y="3809990"/>
            <a:ext cx="6933898" cy="2728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其他产品销售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914466"/>
            <a:ext cx="7315200" cy="57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基础设置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912" y="990664"/>
            <a:ext cx="8382000" cy="563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参数设置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  A.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集团级参数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  B.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公司级参数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基础数据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  A.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集团定义基础数据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  B.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销售业务涉及基础数据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部门档案、库存组织、销售组织、人员档案、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      客商档案、仓库档案、存货档案、运输方式、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收发类别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    </a:t>
            </a:r>
          </a:p>
          <a:p>
            <a:pPr marL="342900" indent="-342900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流程配置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       </a:t>
            </a:r>
          </a:p>
          <a:p>
            <a:pPr marL="342900" indent="-342900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贸易产品零星销售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96" y="990664"/>
            <a:ext cx="7315200" cy="525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单据操作</a:t>
            </a:r>
          </a:p>
        </p:txBody>
      </p:sp>
      <p:sp>
        <p:nvSpPr>
          <p:cNvPr id="4" name="标题 8"/>
          <p:cNvSpPr txBox="1">
            <a:spLocks/>
          </p:cNvSpPr>
          <p:nvPr/>
        </p:nvSpPr>
        <p:spPr bwMode="auto">
          <a:xfrm>
            <a:off x="228600" y="152400"/>
            <a:ext cx="74676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zh-CN" altLang="en-US" sz="2800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单据</a:t>
            </a:r>
            <a:endParaRPr lang="zh-CN" altLang="en-US" sz="2800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1336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维护销售合同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10000"/>
            <a:ext cx="20574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销售订单增加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66" y="990664"/>
            <a:ext cx="6934017" cy="266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66" y="3809990"/>
            <a:ext cx="6934018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单据操作</a:t>
            </a:r>
          </a:p>
        </p:txBody>
      </p:sp>
      <p:sp>
        <p:nvSpPr>
          <p:cNvPr id="4" name="标题 8"/>
          <p:cNvSpPr txBox="1">
            <a:spLocks/>
          </p:cNvSpPr>
          <p:nvPr/>
        </p:nvSpPr>
        <p:spPr bwMode="auto">
          <a:xfrm>
            <a:off x="228600" y="152400"/>
            <a:ext cx="74676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zh-CN" altLang="en-US" sz="2800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单据</a:t>
            </a:r>
            <a:endParaRPr lang="zh-CN" altLang="en-US" sz="2800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133600" cy="6463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库存销售出库单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增加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10000"/>
            <a:ext cx="205740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销售发票增加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64" y="990664"/>
            <a:ext cx="685782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66" y="3800475"/>
            <a:ext cx="7010216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销售结算（有途损）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90" y="914466"/>
            <a:ext cx="6848475" cy="5638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销售结算（无途损）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86" y="914466"/>
            <a:ext cx="6705424" cy="5638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单据操作</a:t>
            </a:r>
          </a:p>
        </p:txBody>
      </p:sp>
      <p:sp>
        <p:nvSpPr>
          <p:cNvPr id="4" name="标题 8"/>
          <p:cNvSpPr txBox="1">
            <a:spLocks/>
          </p:cNvSpPr>
          <p:nvPr/>
        </p:nvSpPr>
        <p:spPr bwMode="auto">
          <a:xfrm>
            <a:off x="228600" y="152400"/>
            <a:ext cx="74676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zh-CN" altLang="en-US" sz="2800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单据</a:t>
            </a:r>
            <a:endParaRPr lang="zh-CN" altLang="en-US" sz="2800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133600" cy="6463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销售成本结转单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查询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97290"/>
            <a:ext cx="20574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发出商品处理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64" y="990664"/>
            <a:ext cx="6857820" cy="2743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66" y="3886188"/>
            <a:ext cx="6934018" cy="266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财务流程（含运输和途损）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902" y="1200150"/>
            <a:ext cx="7391206" cy="4667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财务流程（含直运和调拨）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704" y="1309688"/>
            <a:ext cx="7695998" cy="486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财务流程（其他产品和零星销售）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94" y="1066862"/>
            <a:ext cx="6857820" cy="426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单据操作</a:t>
            </a:r>
          </a:p>
        </p:txBody>
      </p:sp>
      <p:sp>
        <p:nvSpPr>
          <p:cNvPr id="4" name="标题 8"/>
          <p:cNvSpPr txBox="1">
            <a:spLocks/>
          </p:cNvSpPr>
          <p:nvPr/>
        </p:nvSpPr>
        <p:spPr bwMode="auto">
          <a:xfrm>
            <a:off x="228600" y="152400"/>
            <a:ext cx="74676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zh-CN" altLang="en-US" sz="2800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单据</a:t>
            </a:r>
            <a:endParaRPr lang="zh-CN" altLang="en-US" sz="2800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1336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审核应收单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10000"/>
            <a:ext cx="20574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审核收款单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66" y="3809990"/>
            <a:ext cx="6934017" cy="281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64" y="990664"/>
            <a:ext cx="6857820" cy="266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参数设置－集团级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714" y="1066862"/>
            <a:ext cx="8686692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单据操作</a:t>
            </a:r>
          </a:p>
        </p:txBody>
      </p:sp>
      <p:sp>
        <p:nvSpPr>
          <p:cNvPr id="4" name="标题 8"/>
          <p:cNvSpPr txBox="1">
            <a:spLocks/>
          </p:cNvSpPr>
          <p:nvPr/>
        </p:nvSpPr>
        <p:spPr bwMode="auto">
          <a:xfrm>
            <a:off x="228600" y="152400"/>
            <a:ext cx="74676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zh-CN" altLang="en-US" sz="2800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单据</a:t>
            </a:r>
            <a:endParaRPr lang="zh-CN" altLang="en-US" sz="2800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1336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审核应付单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10000"/>
            <a:ext cx="20574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审核付款单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64" y="990665"/>
            <a:ext cx="6857700" cy="266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66" y="3809990"/>
            <a:ext cx="7010216" cy="281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单据操作</a:t>
            </a:r>
          </a:p>
        </p:txBody>
      </p:sp>
      <p:sp>
        <p:nvSpPr>
          <p:cNvPr id="4" name="标题 8"/>
          <p:cNvSpPr txBox="1">
            <a:spLocks/>
          </p:cNvSpPr>
          <p:nvPr/>
        </p:nvSpPr>
        <p:spPr bwMode="auto">
          <a:xfrm>
            <a:off x="228600" y="152400"/>
            <a:ext cx="74676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zh-CN" altLang="en-US" sz="2800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单据</a:t>
            </a:r>
            <a:endParaRPr lang="zh-CN" altLang="en-US" sz="2800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1336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应收应付核销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65" y="990664"/>
            <a:ext cx="6857819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存货核算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5413" y="914466"/>
            <a:ext cx="6910289" cy="57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单据操作</a:t>
            </a:r>
          </a:p>
        </p:txBody>
      </p:sp>
      <p:sp>
        <p:nvSpPr>
          <p:cNvPr id="4" name="标题 8"/>
          <p:cNvSpPr txBox="1">
            <a:spLocks/>
          </p:cNvSpPr>
          <p:nvPr/>
        </p:nvSpPr>
        <p:spPr bwMode="auto">
          <a:xfrm>
            <a:off x="228600" y="152400"/>
            <a:ext cx="74676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zh-CN" altLang="en-US" sz="2800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单据</a:t>
            </a:r>
            <a:endParaRPr lang="zh-CN" altLang="en-US" sz="2800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1336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期初单据录入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10000"/>
            <a:ext cx="20574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ea typeface="宋体" pitchFamily="2" charset="-122"/>
              </a:rPr>
              <a:t>期初记账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64" y="990665"/>
            <a:ext cx="6857820" cy="2590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66" y="3809990"/>
            <a:ext cx="693401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单据操作</a:t>
            </a:r>
          </a:p>
        </p:txBody>
      </p:sp>
      <p:sp>
        <p:nvSpPr>
          <p:cNvPr id="4" name="标题 8"/>
          <p:cNvSpPr txBox="1">
            <a:spLocks/>
          </p:cNvSpPr>
          <p:nvPr/>
        </p:nvSpPr>
        <p:spPr bwMode="auto">
          <a:xfrm>
            <a:off x="228600" y="152400"/>
            <a:ext cx="74676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zh-CN" altLang="en-US" sz="2800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单据</a:t>
            </a:r>
            <a:endParaRPr lang="zh-CN" altLang="en-US" sz="2800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1336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成本计算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10000"/>
            <a:ext cx="20574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凭证生成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64" y="990665"/>
            <a:ext cx="6857820" cy="2743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66" y="3809990"/>
            <a:ext cx="6933898" cy="2743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单据操作</a:t>
            </a:r>
          </a:p>
        </p:txBody>
      </p:sp>
      <p:sp>
        <p:nvSpPr>
          <p:cNvPr id="4" name="标题 8"/>
          <p:cNvSpPr txBox="1">
            <a:spLocks/>
          </p:cNvSpPr>
          <p:nvPr/>
        </p:nvSpPr>
        <p:spPr bwMode="auto">
          <a:xfrm>
            <a:off x="228600" y="152400"/>
            <a:ext cx="74676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zh-CN" altLang="en-US" sz="2800" kern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单据</a:t>
            </a:r>
            <a:endParaRPr lang="zh-CN" altLang="en-US" sz="2800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21336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月末结帐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10000"/>
            <a:ext cx="2057400" cy="3698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统计查询</a:t>
            </a:r>
            <a:endParaRPr lang="zh-CN" altLang="en-US" b="1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64" y="990665"/>
            <a:ext cx="6857820" cy="2590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66" y="3809990"/>
            <a:ext cx="6934017" cy="2743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参数设置－公司级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516" y="1143060"/>
            <a:ext cx="8686572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基础数据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1000" y="990664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部门档案</a:t>
            </a:r>
          </a:p>
        </p:txBody>
      </p:sp>
      <p:sp>
        <p:nvSpPr>
          <p:cNvPr id="8" name="矩形 7"/>
          <p:cNvSpPr/>
          <p:nvPr/>
        </p:nvSpPr>
        <p:spPr>
          <a:xfrm>
            <a:off x="381110" y="3048010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库存组织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1110" y="4800564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销售组织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72" y="990664"/>
            <a:ext cx="7162612" cy="19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73" y="3048010"/>
            <a:ext cx="7162611" cy="1647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207" y="4800564"/>
            <a:ext cx="7229475" cy="190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基础数据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1000" y="914466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人员档案</a:t>
            </a:r>
          </a:p>
        </p:txBody>
      </p:sp>
      <p:sp>
        <p:nvSpPr>
          <p:cNvPr id="8" name="矩形 7"/>
          <p:cNvSpPr/>
          <p:nvPr/>
        </p:nvSpPr>
        <p:spPr>
          <a:xfrm>
            <a:off x="381110" y="3048010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客商档案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1110" y="4800564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仓库档案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8143" y="914466"/>
            <a:ext cx="7153341" cy="2057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72" y="3048010"/>
            <a:ext cx="7162611" cy="160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66782" y="4791075"/>
            <a:ext cx="7124702" cy="1914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基础数据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1000" y="914466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存货档案</a:t>
            </a:r>
          </a:p>
        </p:txBody>
      </p:sp>
      <p:sp>
        <p:nvSpPr>
          <p:cNvPr id="8" name="矩形 7"/>
          <p:cNvSpPr/>
          <p:nvPr/>
        </p:nvSpPr>
        <p:spPr>
          <a:xfrm>
            <a:off x="381110" y="3124208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运输方式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1110" y="4876762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收发类别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72" y="914467"/>
            <a:ext cx="7124758" cy="2057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72" y="3124208"/>
            <a:ext cx="7148282" cy="160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72" y="4876762"/>
            <a:ext cx="7162611" cy="1752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585788"/>
          </a:xfrm>
        </p:spPr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流程配置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8714" y="1066862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流程配置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76" y="1066862"/>
            <a:ext cx="7315008" cy="525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Office 主题">
  <a:themeElements>
    <a:clrScheme name="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7_Office 主题">
  <a:themeElements>
    <a:clrScheme name="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">
      <a:majorFont>
        <a:latin typeface="Calibri"/>
        <a:ea typeface="黑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自定义设计方案_2">
  <a:themeElements>
    <a:clrScheme name="1_自定义设计方案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_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定义设计方案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自定义设计方案_2">
  <a:themeElements>
    <a:clrScheme name="2_自定义设计方案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_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自定义设计方案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7577</TotalTime>
  <Pages>0</Pages>
  <Words>517</Words>
  <Characters>0</Characters>
  <Application>Microsoft Office PowerPoint</Application>
  <DocSecurity>0</DocSecurity>
  <PresentationFormat>全屏显示(4:3)</PresentationFormat>
  <Lines>0</Lines>
  <Paragraphs>150</Paragraphs>
  <Slides>46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4</vt:i4>
      </vt:variant>
      <vt:variant>
        <vt:lpstr>幻灯片标题</vt:lpstr>
      </vt:variant>
      <vt:variant>
        <vt:i4>46</vt:i4>
      </vt:variant>
    </vt:vector>
  </HeadingPairs>
  <TitlesOfParts>
    <vt:vector size="50" baseType="lpstr">
      <vt:lpstr>5_Office 主题</vt:lpstr>
      <vt:lpstr>7_Office 主题</vt:lpstr>
      <vt:lpstr>1_自定义设计方案_2</vt:lpstr>
      <vt:lpstr>2_自定义设计方案_2</vt:lpstr>
      <vt:lpstr>幻灯片 1</vt:lpstr>
      <vt:lpstr>幻灯片 2</vt:lpstr>
      <vt:lpstr>基础设置</vt:lpstr>
      <vt:lpstr>参数设置－集团级</vt:lpstr>
      <vt:lpstr>参数设置－公司级</vt:lpstr>
      <vt:lpstr>基础数据</vt:lpstr>
      <vt:lpstr>基础数据</vt:lpstr>
      <vt:lpstr>基础数据</vt:lpstr>
      <vt:lpstr>流程配置</vt:lpstr>
      <vt:lpstr>幻灯片 10</vt:lpstr>
      <vt:lpstr>业务流程</vt:lpstr>
      <vt:lpstr>自产品销售（国内和出口）</vt:lpstr>
      <vt:lpstr>贸易产品销售（国内和出口）</vt:lpstr>
      <vt:lpstr>单据操作</vt:lpstr>
      <vt:lpstr>单据操作</vt:lpstr>
      <vt:lpstr>单据操作</vt:lpstr>
      <vt:lpstr>单据操作</vt:lpstr>
      <vt:lpstr>贴牌销售（与子公司间）</vt:lpstr>
      <vt:lpstr>贸易产品销售（直运）</vt:lpstr>
      <vt:lpstr>单据操作</vt:lpstr>
      <vt:lpstr>单据操作</vt:lpstr>
      <vt:lpstr>单据操作</vt:lpstr>
      <vt:lpstr>跨公司间销售（贸易分公司与销售公司）</vt:lpstr>
      <vt:lpstr>单据操作</vt:lpstr>
      <vt:lpstr>单据操作</vt:lpstr>
      <vt:lpstr>单据操作</vt:lpstr>
      <vt:lpstr>单据操作</vt:lpstr>
      <vt:lpstr>单据操作</vt:lpstr>
      <vt:lpstr>其他产品销售</vt:lpstr>
      <vt:lpstr>贸易产品零星销售</vt:lpstr>
      <vt:lpstr>单据操作</vt:lpstr>
      <vt:lpstr>单据操作</vt:lpstr>
      <vt:lpstr>销售结算（有途损）</vt:lpstr>
      <vt:lpstr>销售结算（无途损）</vt:lpstr>
      <vt:lpstr>单据操作</vt:lpstr>
      <vt:lpstr>财务流程（含运输和途损）</vt:lpstr>
      <vt:lpstr>财务流程（含直运和调拨）</vt:lpstr>
      <vt:lpstr>财务流程（其他产品和零星销售）</vt:lpstr>
      <vt:lpstr>单据操作</vt:lpstr>
      <vt:lpstr>单据操作</vt:lpstr>
      <vt:lpstr>单据操作</vt:lpstr>
      <vt:lpstr>存货核算</vt:lpstr>
      <vt:lpstr>单据操作</vt:lpstr>
      <vt:lpstr>单据操作</vt:lpstr>
      <vt:lpstr>单据操作</vt:lpstr>
      <vt:lpstr>幻灯片 46</vt:lpstr>
    </vt:vector>
  </TitlesOfParts>
  <Manager/>
  <Company/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lenovo</dc:creator>
  <cp:keywords/>
  <dc:description/>
  <cp:lastModifiedBy>UFIDA</cp:lastModifiedBy>
  <cp:revision>596</cp:revision>
  <cp:lastPrinted>1601-01-01T00:00:00Z</cp:lastPrinted>
  <dcterms:created xsi:type="dcterms:W3CDTF">2009-12-16T05:52:57Z</dcterms:created>
  <dcterms:modified xsi:type="dcterms:W3CDTF">2010-11-12T02:53:13Z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2052-6.5.0.1966</vt:lpwstr>
  </property>
</Properties>
</file>